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0" name="Shape 70"/>
          <p:cNvSpPr/>
          <p:nvPr>
            <p:ph type="sldImg"/>
          </p:nvPr>
        </p:nvSpPr>
        <p:spPr>
          <a:xfrm>
            <a:off x="1143000" y="685800"/>
            <a:ext cx="4572000" cy="3429000"/>
          </a:xfrm>
          <a:prstGeom prst="rect">
            <a:avLst/>
          </a:prstGeom>
        </p:spPr>
        <p:txBody>
          <a:bodyPr/>
          <a:lstStyle/>
          <a:p>
            <a:pPr/>
          </a:p>
        </p:txBody>
      </p:sp>
      <p:sp>
        <p:nvSpPr>
          <p:cNvPr id="71" name="Shape 7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1.jpeg"/><Relationship Id="rId5"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0" name="Line"/>
          <p:cNvSpPr/>
          <p:nvPr/>
        </p:nvSpPr>
        <p:spPr>
          <a:xfrm>
            <a:off x="-2" y="858837"/>
            <a:ext cx="9144003" cy="2"/>
          </a:xfrm>
          <a:prstGeom prst="line">
            <a:avLst/>
          </a:prstGeom>
          <a:ln w="50800">
            <a:solidFill>
              <a:srgbClr val="376092"/>
            </a:solidFill>
          </a:ln>
        </p:spPr>
        <p:txBody>
          <a:bodyPr lIns="45718" tIns="45718" rIns="45718" bIns="45718"/>
          <a:lstStyle/>
          <a:p>
            <a:pPr/>
          </a:p>
        </p:txBody>
      </p:sp>
      <p:sp>
        <p:nvSpPr>
          <p:cNvPr id="21" name="Line"/>
          <p:cNvSpPr/>
          <p:nvPr/>
        </p:nvSpPr>
        <p:spPr>
          <a:xfrm>
            <a:off x="-6350" y="6751636"/>
            <a:ext cx="9150351" cy="2"/>
          </a:xfrm>
          <a:prstGeom prst="line">
            <a:avLst/>
          </a:prstGeom>
          <a:ln w="222250">
            <a:solidFill>
              <a:srgbClr val="376092"/>
            </a:solidFill>
          </a:ln>
        </p:spPr>
        <p:txBody>
          <a:bodyPr lIns="45718" tIns="45718" rIns="45718" bIns="45718"/>
          <a:lstStyle/>
          <a:p>
            <a:pPr/>
          </a:p>
        </p:txBody>
      </p:sp>
      <p:pic>
        <p:nvPicPr>
          <p:cNvPr id="22" name="C:\Users\puyam-z210\Desktop\Untitled-2.png" descr="C:\Users\puyam-z210\Desktop\Untitled-2.png"/>
          <p:cNvPicPr>
            <a:picLocks noChangeAspect="1"/>
          </p:cNvPicPr>
          <p:nvPr/>
        </p:nvPicPr>
        <p:blipFill>
          <a:blip r:embed="rId2">
            <a:extLst/>
          </a:blip>
          <a:srcRect l="71887" t="0" r="0" b="0"/>
          <a:stretch>
            <a:fillRect/>
          </a:stretch>
        </p:blipFill>
        <p:spPr>
          <a:xfrm>
            <a:off x="8591549" y="6365675"/>
            <a:ext cx="455615" cy="258964"/>
          </a:xfrm>
          <a:prstGeom prst="rect">
            <a:avLst/>
          </a:prstGeom>
          <a:ln w="12700">
            <a:miter lim="400000"/>
          </a:ln>
        </p:spPr>
      </p:pic>
      <p:sp>
        <p:nvSpPr>
          <p:cNvPr id="23" name="Seventh WMO International Workshop on Monsoon (IWM-7), 22-26 March, 2022, IMD, MoES, New Delhi, India"/>
          <p:cNvSpPr txBox="1"/>
          <p:nvPr/>
        </p:nvSpPr>
        <p:spPr>
          <a:xfrm>
            <a:off x="45719" y="6619875"/>
            <a:ext cx="9097011" cy="2483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200">
                <a:solidFill>
                  <a:srgbClr val="FFFFFF"/>
                </a:solidFill>
                <a:latin typeface="+mn-lt"/>
                <a:ea typeface="+mn-ea"/>
                <a:cs typeface="+mn-cs"/>
                <a:sym typeface="Calibri"/>
              </a:defRPr>
            </a:lvl1pPr>
          </a:lstStyle>
          <a:p>
            <a:pPr/>
            <a:r>
              <a:t>Seventh WMO International Workshop on Monsoon (IWM-7), 22-26 March, 2022, IMD, MoES, New Delhi, India</a:t>
            </a:r>
          </a:p>
        </p:txBody>
      </p:sp>
      <p:sp>
        <p:nvSpPr>
          <p:cNvPr id="24" name="Slide Number"/>
          <p:cNvSpPr txBox="1"/>
          <p:nvPr>
            <p:ph type="sldNum" sz="quarter" idx="2"/>
          </p:nvPr>
        </p:nvSpPr>
        <p:spPr>
          <a:xfrm>
            <a:off x="8859632" y="6611936"/>
            <a:ext cx="284369" cy="280798"/>
          </a:xfrm>
          <a:prstGeom prst="rect">
            <a:avLst/>
          </a:prstGeom>
        </p:spPr>
        <p:txBody>
          <a:bodyPr anchor="t"/>
          <a:lstStyle>
            <a:lvl1pPr>
              <a:defRPr b="1" sz="14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1" name="Line"/>
          <p:cNvSpPr/>
          <p:nvPr/>
        </p:nvSpPr>
        <p:spPr>
          <a:xfrm>
            <a:off x="-2" y="990600"/>
            <a:ext cx="9144003" cy="0"/>
          </a:xfrm>
          <a:prstGeom prst="line">
            <a:avLst/>
          </a:prstGeom>
          <a:ln w="50800">
            <a:solidFill>
              <a:srgbClr val="376092"/>
            </a:solidFill>
          </a:ln>
        </p:spPr>
        <p:txBody>
          <a:bodyPr lIns="45718" tIns="45718" rIns="45718" bIns="45718"/>
          <a:lstStyle/>
          <a:p>
            <a:pPr/>
          </a:p>
        </p:txBody>
      </p:sp>
      <p:sp>
        <p:nvSpPr>
          <p:cNvPr id="32" name="Line"/>
          <p:cNvSpPr/>
          <p:nvPr/>
        </p:nvSpPr>
        <p:spPr>
          <a:xfrm>
            <a:off x="-6350" y="6751636"/>
            <a:ext cx="9150351" cy="2"/>
          </a:xfrm>
          <a:prstGeom prst="line">
            <a:avLst/>
          </a:prstGeom>
          <a:ln w="222250">
            <a:solidFill>
              <a:srgbClr val="376092"/>
            </a:solidFill>
          </a:ln>
        </p:spPr>
        <p:txBody>
          <a:bodyPr lIns="45718" tIns="45718" rIns="45718" bIns="45718"/>
          <a:lstStyle/>
          <a:p>
            <a:pPr/>
          </a:p>
        </p:txBody>
      </p:sp>
      <p:pic>
        <p:nvPicPr>
          <p:cNvPr id="33" name="C:\Users\puyam-z210\Desktop\Untitled-2.png" descr="C:\Users\puyam-z210\Desktop\Untitled-2.png"/>
          <p:cNvPicPr>
            <a:picLocks noChangeAspect="1"/>
          </p:cNvPicPr>
          <p:nvPr/>
        </p:nvPicPr>
        <p:blipFill>
          <a:blip r:embed="rId2">
            <a:extLst/>
          </a:blip>
          <a:srcRect l="71887" t="0" r="0" b="0"/>
          <a:stretch>
            <a:fillRect/>
          </a:stretch>
        </p:blipFill>
        <p:spPr>
          <a:xfrm>
            <a:off x="8591549" y="6365675"/>
            <a:ext cx="455615" cy="258964"/>
          </a:xfrm>
          <a:prstGeom prst="rect">
            <a:avLst/>
          </a:prstGeom>
          <a:ln w="12700">
            <a:miter lim="400000"/>
          </a:ln>
        </p:spPr>
      </p:pic>
      <p:pic>
        <p:nvPicPr>
          <p:cNvPr id="34" name="image.png" descr="image.png"/>
          <p:cNvPicPr>
            <a:picLocks noChangeAspect="1"/>
          </p:cNvPicPr>
          <p:nvPr/>
        </p:nvPicPr>
        <p:blipFill>
          <a:blip r:embed="rId3">
            <a:extLst/>
          </a:blip>
          <a:stretch>
            <a:fillRect/>
          </a:stretch>
        </p:blipFill>
        <p:spPr>
          <a:xfrm>
            <a:off x="-20638" y="6280150"/>
            <a:ext cx="9067801" cy="663575"/>
          </a:xfrm>
          <a:prstGeom prst="rect">
            <a:avLst/>
          </a:prstGeom>
          <a:ln w="12700">
            <a:miter lim="400000"/>
          </a:ln>
        </p:spPr>
      </p:pic>
      <p:sp>
        <p:nvSpPr>
          <p:cNvPr id="35" name="Title Text"/>
          <p:cNvSpPr txBox="1"/>
          <p:nvPr>
            <p:ph type="title"/>
          </p:nvPr>
        </p:nvSpPr>
        <p:spPr>
          <a:prstGeom prst="rect">
            <a:avLst/>
          </a:prstGeom>
        </p:spPr>
        <p:txBody>
          <a:bodyPr/>
          <a:lstStyle/>
          <a:p>
            <a:pPr/>
            <a:r>
              <a:t>Title Text</a:t>
            </a:r>
          </a:p>
        </p:txBody>
      </p:sp>
      <p:sp>
        <p:nvSpPr>
          <p:cNvPr id="3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xfrm>
            <a:off x="6294578" y="6232199"/>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4" name="Line"/>
          <p:cNvSpPr/>
          <p:nvPr/>
        </p:nvSpPr>
        <p:spPr>
          <a:xfrm>
            <a:off x="-2" y="990600"/>
            <a:ext cx="9144003" cy="0"/>
          </a:xfrm>
          <a:prstGeom prst="line">
            <a:avLst/>
          </a:prstGeom>
          <a:ln w="50800">
            <a:solidFill>
              <a:srgbClr val="376092"/>
            </a:solidFill>
          </a:ln>
        </p:spPr>
        <p:txBody>
          <a:bodyPr lIns="45718" tIns="45718" rIns="45718" bIns="45718"/>
          <a:lstStyle/>
          <a:p>
            <a:pPr/>
          </a:p>
        </p:txBody>
      </p:sp>
      <p:sp>
        <p:nvSpPr>
          <p:cNvPr id="45" name="Line"/>
          <p:cNvSpPr/>
          <p:nvPr/>
        </p:nvSpPr>
        <p:spPr>
          <a:xfrm>
            <a:off x="-6350" y="6751636"/>
            <a:ext cx="9150351" cy="2"/>
          </a:xfrm>
          <a:prstGeom prst="line">
            <a:avLst/>
          </a:prstGeom>
          <a:ln w="222250">
            <a:solidFill>
              <a:srgbClr val="376092"/>
            </a:solidFill>
          </a:ln>
        </p:spPr>
        <p:txBody>
          <a:bodyPr lIns="45718" tIns="45718" rIns="45718" bIns="45718"/>
          <a:lstStyle/>
          <a:p>
            <a:pPr/>
          </a:p>
        </p:txBody>
      </p:sp>
      <p:pic>
        <p:nvPicPr>
          <p:cNvPr id="46" name="C:\Users\puyam-z210\Desktop\Untitled-2.png" descr="C:\Users\puyam-z210\Desktop\Untitled-2.png"/>
          <p:cNvPicPr>
            <a:picLocks noChangeAspect="1"/>
          </p:cNvPicPr>
          <p:nvPr/>
        </p:nvPicPr>
        <p:blipFill>
          <a:blip r:embed="rId2">
            <a:extLst/>
          </a:blip>
          <a:srcRect l="71887" t="0" r="0" b="0"/>
          <a:stretch>
            <a:fillRect/>
          </a:stretch>
        </p:blipFill>
        <p:spPr>
          <a:xfrm>
            <a:off x="8591549" y="6365675"/>
            <a:ext cx="455615" cy="258964"/>
          </a:xfrm>
          <a:prstGeom prst="rect">
            <a:avLst/>
          </a:prstGeom>
          <a:ln w="12700">
            <a:miter lim="400000"/>
          </a:ln>
        </p:spPr>
      </p:pic>
      <p:pic>
        <p:nvPicPr>
          <p:cNvPr id="47" name="Image result for ISRS logo" descr="Image result for ISRS logo"/>
          <p:cNvPicPr>
            <a:picLocks noChangeAspect="1"/>
          </p:cNvPicPr>
          <p:nvPr/>
        </p:nvPicPr>
        <p:blipFill>
          <a:blip r:embed="rId3">
            <a:extLst/>
          </a:blip>
          <a:stretch>
            <a:fillRect/>
          </a:stretch>
        </p:blipFill>
        <p:spPr>
          <a:xfrm>
            <a:off x="28575" y="38100"/>
            <a:ext cx="423863" cy="496888"/>
          </a:xfrm>
          <a:prstGeom prst="rect">
            <a:avLst/>
          </a:prstGeom>
          <a:ln w="12700">
            <a:miter lim="400000"/>
          </a:ln>
        </p:spPr>
      </p:pic>
      <p:sp>
        <p:nvSpPr>
          <p:cNvPr id="48" name="Indian Society of Geomatics"/>
          <p:cNvSpPr txBox="1"/>
          <p:nvPr/>
        </p:nvSpPr>
        <p:spPr>
          <a:xfrm>
            <a:off x="-5081" y="6648450"/>
            <a:ext cx="1804934" cy="22698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000">
                <a:solidFill>
                  <a:srgbClr val="FFFFFF"/>
                </a:solidFill>
                <a:latin typeface="Arial"/>
                <a:ea typeface="Arial"/>
                <a:cs typeface="Arial"/>
                <a:sym typeface="Arial"/>
              </a:defRPr>
            </a:lvl1pPr>
          </a:lstStyle>
          <a:p>
            <a:pPr/>
            <a:r>
              <a:t>Indian Society of Geomatics</a:t>
            </a:r>
          </a:p>
        </p:txBody>
      </p:sp>
      <p:sp>
        <p:nvSpPr>
          <p:cNvPr id="49" name="Indian Society of Remote Sensing"/>
          <p:cNvSpPr txBox="1"/>
          <p:nvPr/>
        </p:nvSpPr>
        <p:spPr>
          <a:xfrm>
            <a:off x="6979918" y="6643687"/>
            <a:ext cx="2150588" cy="22698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000">
                <a:solidFill>
                  <a:srgbClr val="FFFFFF"/>
                </a:solidFill>
                <a:latin typeface="Arial"/>
                <a:ea typeface="Arial"/>
                <a:cs typeface="Arial"/>
                <a:sym typeface="Arial"/>
              </a:defRPr>
            </a:lvl1pPr>
          </a:lstStyle>
          <a:p>
            <a:pPr/>
            <a:r>
              <a:t>Indian Society of Remote Sensing</a:t>
            </a:r>
          </a:p>
        </p:txBody>
      </p:sp>
      <p:pic>
        <p:nvPicPr>
          <p:cNvPr id="50" name="Image result for Indian society of geomatics" descr="Image result for Indian society of geomatics"/>
          <p:cNvPicPr>
            <a:picLocks noChangeAspect="1"/>
          </p:cNvPicPr>
          <p:nvPr/>
        </p:nvPicPr>
        <p:blipFill>
          <a:blip r:embed="rId4">
            <a:extLst/>
          </a:blip>
          <a:stretch>
            <a:fillRect/>
          </a:stretch>
        </p:blipFill>
        <p:spPr>
          <a:xfrm>
            <a:off x="8659811" y="57150"/>
            <a:ext cx="436564" cy="436563"/>
          </a:xfrm>
          <a:prstGeom prst="rect">
            <a:avLst/>
          </a:prstGeom>
          <a:ln w="12700">
            <a:miter lim="400000"/>
          </a:ln>
        </p:spPr>
      </p:pic>
      <p:pic>
        <p:nvPicPr>
          <p:cNvPr id="51" name="image.png" descr="image.png"/>
          <p:cNvPicPr>
            <a:picLocks noChangeAspect="1"/>
          </p:cNvPicPr>
          <p:nvPr/>
        </p:nvPicPr>
        <p:blipFill>
          <a:blip r:embed="rId5">
            <a:extLst/>
          </a:blip>
          <a:stretch>
            <a:fillRect/>
          </a:stretch>
        </p:blipFill>
        <p:spPr>
          <a:xfrm>
            <a:off x="8153400" y="6334125"/>
            <a:ext cx="420688" cy="300039"/>
          </a:xfrm>
          <a:prstGeom prst="rect">
            <a:avLst/>
          </a:prstGeom>
          <a:ln w="12700">
            <a:miter lim="400000"/>
          </a:ln>
        </p:spPr>
      </p:pic>
      <p:sp>
        <p:nvSpPr>
          <p:cNvPr id="52" name="Title Text"/>
          <p:cNvSpPr txBox="1"/>
          <p:nvPr>
            <p:ph type="title"/>
          </p:nvPr>
        </p:nvSpPr>
        <p:spPr>
          <a:prstGeom prst="rect">
            <a:avLst/>
          </a:prstGeom>
        </p:spPr>
        <p:txBody>
          <a:bodyPr/>
          <a:lstStyle/>
          <a:p>
            <a:pPr/>
            <a:r>
              <a:t>Title Text</a:t>
            </a:r>
          </a:p>
        </p:txBody>
      </p:sp>
      <p:sp>
        <p:nvSpPr>
          <p:cNvPr id="5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xfrm>
            <a:off x="6294578" y="6232199"/>
            <a:ext cx="258623" cy="24830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1" name="Line"/>
          <p:cNvSpPr/>
          <p:nvPr/>
        </p:nvSpPr>
        <p:spPr>
          <a:xfrm flipV="1">
            <a:off x="-2" y="1535112"/>
            <a:ext cx="9144003" cy="1590"/>
          </a:xfrm>
          <a:prstGeom prst="line">
            <a:avLst/>
          </a:prstGeom>
          <a:ln w="57150">
            <a:solidFill>
              <a:srgbClr val="376092"/>
            </a:solidFill>
            <a:miter/>
          </a:ln>
        </p:spPr>
        <p:txBody>
          <a:bodyPr lIns="45718" tIns="45718" rIns="45718" bIns="45718"/>
          <a:lstStyle/>
          <a:p>
            <a:pPr/>
          </a:p>
        </p:txBody>
      </p:sp>
      <p:sp>
        <p:nvSpPr>
          <p:cNvPr id="62" name="Line"/>
          <p:cNvSpPr/>
          <p:nvPr/>
        </p:nvSpPr>
        <p:spPr>
          <a:xfrm>
            <a:off x="-9525" y="6742111"/>
            <a:ext cx="9150351" cy="2"/>
          </a:xfrm>
          <a:prstGeom prst="line">
            <a:avLst/>
          </a:prstGeom>
          <a:ln w="222250">
            <a:solidFill>
              <a:srgbClr val="376092"/>
            </a:solidFill>
          </a:ln>
        </p:spPr>
        <p:txBody>
          <a:bodyPr lIns="45718" tIns="45718" rIns="45718" bIns="45718"/>
          <a:lstStyle/>
          <a:p>
            <a:pPr/>
          </a:p>
        </p:txBody>
      </p:sp>
      <p:pic>
        <p:nvPicPr>
          <p:cNvPr id="63" name="image.png" descr="image.png"/>
          <p:cNvPicPr>
            <a:picLocks noChangeAspect="1"/>
          </p:cNvPicPr>
          <p:nvPr/>
        </p:nvPicPr>
        <p:blipFill>
          <a:blip r:embed="rId2">
            <a:extLst/>
          </a:blip>
          <a:stretch>
            <a:fillRect/>
          </a:stretch>
        </p:blipFill>
        <p:spPr>
          <a:xfrm>
            <a:off x="3175" y="6350"/>
            <a:ext cx="9140825" cy="1509713"/>
          </a:xfrm>
          <a:prstGeom prst="rect">
            <a:avLst/>
          </a:prstGeom>
          <a:ln w="12700">
            <a:miter lim="400000"/>
          </a:ln>
        </p:spPr>
      </p:pic>
      <p:sp>
        <p:nvSpPr>
          <p:cNvPr id="64" name="Slide Number"/>
          <p:cNvSpPr txBox="1"/>
          <p:nvPr>
            <p:ph type="sldNum" sz="quarter" idx="2"/>
          </p:nvPr>
        </p:nvSpPr>
        <p:spPr>
          <a:xfrm>
            <a:off x="4573382" y="6596061"/>
            <a:ext cx="284369" cy="280798"/>
          </a:xfrm>
          <a:prstGeom prst="rect">
            <a:avLst/>
          </a:prstGeom>
        </p:spPr>
        <p:txBody>
          <a:bodyPr anchor="t"/>
          <a:lstStyle>
            <a:lvl1pPr>
              <a:defRPr b="1" sz="14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6"/>
            <a:ext cx="8229600" cy="11430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8" y="6414761"/>
            <a:ext cx="258623" cy="248303"/>
          </a:xfrm>
          <a:prstGeom prst="rect">
            <a:avLst/>
          </a:prstGeom>
          <a:ln w="12700">
            <a:miter lim="400000"/>
          </a:ln>
        </p:spPr>
        <p:txBody>
          <a:bodyPr wrap="none" lIns="45718" tIns="45718" rIns="45718" bIns="45718" anchor="ctr">
            <a:spAutoFit/>
          </a:bodyPr>
          <a:lstStyle>
            <a:lvl1pPr algn="r">
              <a:defRPr sz="1200">
                <a:solidFill>
                  <a:srgbClr val="898989"/>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0" marR="0" indent="2286000" algn="l" defTabSz="914400" rtl="0" latinLnBrk="0">
        <a:lnSpc>
          <a:spcPct val="100000"/>
        </a:lnSpc>
        <a:spcBef>
          <a:spcPts val="700"/>
        </a:spcBef>
        <a:spcAft>
          <a:spcPts val="0"/>
        </a:spcAft>
        <a:buClrTx/>
        <a:buSzTx/>
        <a:buFont typeface="Arial"/>
        <a:buNone/>
        <a:tabLst/>
        <a:defRPr b="0" baseline="0" cap="none" i="0" spc="0" strike="noStrike" sz="3200" u="none">
          <a:solidFill>
            <a:srgbClr val="000000"/>
          </a:solidFill>
          <a:uFillTx/>
          <a:latin typeface="+mn-lt"/>
          <a:ea typeface="+mn-ea"/>
          <a:cs typeface="+mn-cs"/>
          <a:sym typeface="Calibri"/>
        </a:defRPr>
      </a:lvl6pPr>
      <a:lvl7pPr marL="0" marR="0" indent="2743200" algn="l" defTabSz="914400" rtl="0" latinLnBrk="0">
        <a:lnSpc>
          <a:spcPct val="100000"/>
        </a:lnSpc>
        <a:spcBef>
          <a:spcPts val="700"/>
        </a:spcBef>
        <a:spcAft>
          <a:spcPts val="0"/>
        </a:spcAft>
        <a:buClrTx/>
        <a:buSzTx/>
        <a:buFont typeface="Arial"/>
        <a:buNone/>
        <a:tabLst/>
        <a:defRPr b="0" baseline="0" cap="none" i="0" spc="0" strike="noStrike" sz="3200" u="none">
          <a:solidFill>
            <a:srgbClr val="000000"/>
          </a:solidFill>
          <a:uFillTx/>
          <a:latin typeface="+mn-lt"/>
          <a:ea typeface="+mn-ea"/>
          <a:cs typeface="+mn-cs"/>
          <a:sym typeface="Calibri"/>
        </a:defRPr>
      </a:lvl7pPr>
      <a:lvl8pPr marL="0" marR="0" indent="3200400" algn="l" defTabSz="914400" rtl="0" latinLnBrk="0">
        <a:lnSpc>
          <a:spcPct val="100000"/>
        </a:lnSpc>
        <a:spcBef>
          <a:spcPts val="700"/>
        </a:spcBef>
        <a:spcAft>
          <a:spcPts val="0"/>
        </a:spcAft>
        <a:buClrTx/>
        <a:buSzTx/>
        <a:buFont typeface="Arial"/>
        <a:buNone/>
        <a:tabLst/>
        <a:defRPr b="0" baseline="0" cap="none" i="0" spc="0" strike="noStrike" sz="3200" u="none">
          <a:solidFill>
            <a:srgbClr val="000000"/>
          </a:solidFill>
          <a:uFillTx/>
          <a:latin typeface="+mn-lt"/>
          <a:ea typeface="+mn-ea"/>
          <a:cs typeface="+mn-cs"/>
          <a:sym typeface="Calibri"/>
        </a:defRPr>
      </a:lvl8pPr>
      <a:lvl9pPr marL="0" marR="0" indent="3657600" algn="l" defTabSz="914400" rtl="0" latinLnBrk="0">
        <a:lnSpc>
          <a:spcPct val="100000"/>
        </a:lnSpc>
        <a:spcBef>
          <a:spcPts val="700"/>
        </a:spcBef>
        <a:spcAft>
          <a:spcPts val="0"/>
        </a:spcAft>
        <a:buClrTx/>
        <a:buSzTx/>
        <a:buFont typeface="Arial"/>
        <a:buNone/>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hyperlink" Target="mailto:srujansai1997@gmail.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lide Number"/>
          <p:cNvSpPr txBox="1"/>
          <p:nvPr>
            <p:ph type="sldNum" sz="quarter" idx="4294967295"/>
          </p:nvPr>
        </p:nvSpPr>
        <p:spPr>
          <a:xfrm>
            <a:off x="4663494" y="6596061"/>
            <a:ext cx="194254" cy="280798"/>
          </a:xfrm>
          <a:prstGeom prst="rect">
            <a:avLst/>
          </a:prstGeom>
          <a:extLst>
            <a:ext uri="{C572A759-6A51-4108-AA02-DFA0A04FC94B}">
              <ma14:wrappingTextBoxFlag xmlns:ma14="http://schemas.microsoft.com/office/mac/drawingml/2011/main" val="1"/>
            </a:ext>
          </a:extLst>
        </p:spPr>
        <p:txBody>
          <a:bodyPr anchor="t"/>
          <a:lstStyle>
            <a:lvl1pPr>
              <a:defRPr b="1" sz="1400">
                <a:solidFill>
                  <a:srgbClr val="FFFFFF"/>
                </a:solidFill>
              </a:defRPr>
            </a:lvl1pPr>
          </a:lstStyle>
          <a:p>
            <a:pPr/>
            <a:fld id="{86CB4B4D-7CA3-9044-876B-883B54F8677D}" type="slidenum"/>
          </a:p>
        </p:txBody>
      </p:sp>
      <p:pic>
        <p:nvPicPr>
          <p:cNvPr id="74" name="image.png" descr="image.png"/>
          <p:cNvPicPr>
            <a:picLocks noChangeAspect="1"/>
          </p:cNvPicPr>
          <p:nvPr/>
        </p:nvPicPr>
        <p:blipFill>
          <a:blip r:embed="rId2">
            <a:extLst/>
          </a:blip>
          <a:stretch>
            <a:fillRect/>
          </a:stretch>
        </p:blipFill>
        <p:spPr>
          <a:xfrm>
            <a:off x="-6350" y="1536700"/>
            <a:ext cx="9156700" cy="5065713"/>
          </a:xfrm>
          <a:prstGeom prst="rect">
            <a:avLst/>
          </a:prstGeom>
          <a:ln w="12700">
            <a:miter lim="400000"/>
          </a:ln>
        </p:spPr>
      </p:pic>
      <p:sp>
        <p:nvSpPr>
          <p:cNvPr id="75" name="DOWNSTREAM AND IN SITU GENESIS OF…"/>
          <p:cNvSpPr txBox="1"/>
          <p:nvPr>
            <p:ph type="title" idx="4294967295"/>
          </p:nvPr>
        </p:nvSpPr>
        <p:spPr>
          <a:xfrm>
            <a:off x="300036" y="2254250"/>
            <a:ext cx="8843965" cy="900113"/>
          </a:xfrm>
          <a:prstGeom prst="rect">
            <a:avLst/>
          </a:prstGeom>
        </p:spPr>
        <p:txBody>
          <a:bodyPr/>
          <a:lstStyle/>
          <a:p>
            <a:pPr defTabSz="566927">
              <a:defRPr b="1" sz="1700">
                <a:solidFill>
                  <a:srgbClr val="071215"/>
                </a:solidFill>
                <a:effectLst>
                  <a:outerShdw sx="100000" sy="100000" kx="0" ky="0" algn="b" rotWithShape="0" blurRad="12700" dist="15748" dir="2700000">
                    <a:srgbClr val="DDDDDD"/>
                  </a:outerShdw>
                </a:effectLst>
                <a:latin typeface="Tahoma"/>
                <a:ea typeface="Tahoma"/>
                <a:cs typeface="Tahoma"/>
                <a:sym typeface="Tahoma"/>
              </a:defRPr>
            </a:pPr>
            <a:r>
              <a:t>DOWNSTREAM AND IN SITU GENESIS OF</a:t>
            </a:r>
          </a:p>
          <a:p>
            <a:pPr defTabSz="566927">
              <a:defRPr b="1" sz="1700">
                <a:solidFill>
                  <a:srgbClr val="071215"/>
                </a:solidFill>
                <a:effectLst>
                  <a:outerShdw sx="100000" sy="100000" kx="0" ky="0" algn="b" rotWithShape="0" blurRad="12700" dist="15748" dir="2700000">
                    <a:srgbClr val="DDDDDD"/>
                  </a:outerShdw>
                </a:effectLst>
                <a:latin typeface="Tahoma"/>
                <a:ea typeface="Tahoma"/>
                <a:cs typeface="Tahoma"/>
                <a:sym typeface="Tahoma"/>
              </a:defRPr>
            </a:pPr>
            <a:r>
              <a:t>MONSOON LOW-PRESSURE SYSTEMS IN</a:t>
            </a:r>
          </a:p>
          <a:p>
            <a:pPr defTabSz="566927">
              <a:defRPr b="1" sz="1700">
                <a:solidFill>
                  <a:srgbClr val="071215"/>
                </a:solidFill>
                <a:effectLst>
                  <a:outerShdw sx="100000" sy="100000" kx="0" ky="0" algn="b" rotWithShape="0" blurRad="12700" dist="15748" dir="2700000">
                    <a:srgbClr val="DDDDDD"/>
                  </a:outerShdw>
                </a:effectLst>
                <a:latin typeface="Tahoma"/>
                <a:ea typeface="Tahoma"/>
                <a:cs typeface="Tahoma"/>
                <a:sym typeface="Tahoma"/>
              </a:defRPr>
            </a:pPr>
            <a:r>
              <a:t>COUPLED MODELS, 60</a:t>
            </a:r>
          </a:p>
        </p:txBody>
      </p:sp>
      <p:sp>
        <p:nvSpPr>
          <p:cNvPr id="76" name="srujansai1997@gmail.com"/>
          <p:cNvSpPr txBox="1"/>
          <p:nvPr/>
        </p:nvSpPr>
        <p:spPr>
          <a:xfrm>
            <a:off x="45718" y="3967163"/>
            <a:ext cx="9052564" cy="617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a:solidFill>
                  <a:srgbClr val="0070C0"/>
                </a:solidFill>
                <a:latin typeface="Arial"/>
                <a:ea typeface="Arial"/>
                <a:cs typeface="Arial"/>
                <a:sym typeface="Arial"/>
              </a:defRPr>
            </a:pPr>
          </a:p>
          <a:p>
            <a:pPr algn="ctr">
              <a:defRPr b="1" u="sng">
                <a:solidFill>
                  <a:srgbClr val="0000FF"/>
                </a:solidFill>
                <a:uFill>
                  <a:solidFill>
                    <a:srgbClr val="0000FF"/>
                  </a:solidFill>
                </a:uFill>
                <a:latin typeface="Arial"/>
                <a:ea typeface="Arial"/>
                <a:cs typeface="Arial"/>
                <a:sym typeface="Arial"/>
              </a:defRPr>
            </a:pPr>
            <a:r>
              <a:rPr>
                <a:hlinkClick r:id="rId3" invalidUrl="" action="" tgtFrame="" tooltip="" history="1" highlightClick="0" endSnd="0"/>
              </a:rPr>
              <a:t>srujansai1997@gmail.com</a:t>
            </a:r>
          </a:p>
        </p:txBody>
      </p:sp>
      <p:sp>
        <p:nvSpPr>
          <p:cNvPr id="77" name="K. S. S. Sai Srujan1 and S. Sandeep1…"/>
          <p:cNvSpPr txBox="1"/>
          <p:nvPr/>
        </p:nvSpPr>
        <p:spPr>
          <a:xfrm>
            <a:off x="45718" y="3179762"/>
            <a:ext cx="9052564" cy="5678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a:solidFill>
                  <a:srgbClr val="000099"/>
                </a:solidFill>
                <a:latin typeface="Arial"/>
                <a:ea typeface="Arial"/>
                <a:cs typeface="Arial"/>
                <a:sym typeface="Arial"/>
              </a:defRPr>
            </a:pPr>
            <a:r>
              <a:t>K. S. S. Sai Srujan</a:t>
            </a:r>
            <a:r>
              <a:rPr baseline="31999"/>
              <a:t>1</a:t>
            </a:r>
            <a:r>
              <a:t> and S. Sandeep</a:t>
            </a:r>
            <a:r>
              <a:rPr baseline="31999"/>
              <a:t>1</a:t>
            </a:r>
            <a:endParaRPr baseline="31999"/>
          </a:p>
          <a:p>
            <a:pPr algn="just">
              <a:defRPr b="1" baseline="31999" sz="1500">
                <a:solidFill>
                  <a:srgbClr val="000099"/>
                </a:solidFill>
                <a:latin typeface="Arial"/>
                <a:ea typeface="Arial"/>
                <a:cs typeface="Arial"/>
                <a:sym typeface="Arial"/>
              </a:defRPr>
            </a:pPr>
            <a:r>
              <a:t>1</a:t>
            </a:r>
            <a:r>
              <a:rPr baseline="0"/>
              <a:t>Centre for Atmospheric Sciences, Indian Institute of Technology Delhi, New Delhi, India-110016</a:t>
            </a:r>
          </a:p>
        </p:txBody>
      </p:sp>
      <p:sp>
        <p:nvSpPr>
          <p:cNvPr id="78" name="Presented by:…"/>
          <p:cNvSpPr txBox="1"/>
          <p:nvPr/>
        </p:nvSpPr>
        <p:spPr>
          <a:xfrm>
            <a:off x="45718" y="3686176"/>
            <a:ext cx="9052564" cy="617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a:solidFill>
                  <a:srgbClr val="000099"/>
                </a:solidFill>
                <a:latin typeface="Arial"/>
                <a:ea typeface="Arial"/>
                <a:cs typeface="Arial"/>
                <a:sym typeface="Arial"/>
              </a:defRPr>
            </a:pPr>
            <a:r>
              <a:t>Presented by:</a:t>
            </a:r>
          </a:p>
          <a:p>
            <a:pPr algn="ctr">
              <a:defRPr b="1">
                <a:solidFill>
                  <a:srgbClr val="000099"/>
                </a:solidFill>
                <a:latin typeface="Arial"/>
                <a:ea typeface="Arial"/>
                <a:cs typeface="Arial"/>
                <a:sym typeface="Arial"/>
              </a:defRPr>
            </a:pPr>
            <a:r>
              <a:t>K. S. S. Sai Srujan</a:t>
            </a:r>
          </a:p>
        </p:txBody>
      </p:sp>
      <p:sp>
        <p:nvSpPr>
          <p:cNvPr id="79" name="Seventh WMO International Workshop on Monsoon (IWM-7)…"/>
          <p:cNvSpPr txBox="1"/>
          <p:nvPr/>
        </p:nvSpPr>
        <p:spPr>
          <a:xfrm>
            <a:off x="1645918" y="1624013"/>
            <a:ext cx="5580700" cy="54000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1600">
                <a:solidFill>
                  <a:srgbClr val="000099"/>
                </a:solidFill>
                <a:latin typeface="Times New Roman"/>
                <a:ea typeface="Times New Roman"/>
                <a:cs typeface="Times New Roman"/>
                <a:sym typeface="Times New Roman"/>
              </a:defRPr>
            </a:pPr>
            <a:r>
              <a:t>Seventh WMO International Workshop on Monsoon (IWM-7) </a:t>
            </a:r>
          </a:p>
          <a:p>
            <a:pPr algn="ctr">
              <a:defRPr b="1" sz="1600">
                <a:solidFill>
                  <a:srgbClr val="000099"/>
                </a:solidFill>
                <a:latin typeface="Times New Roman"/>
                <a:ea typeface="Times New Roman"/>
                <a:cs typeface="Times New Roman"/>
                <a:sym typeface="Times New Roman"/>
              </a:defRPr>
            </a:pPr>
            <a:r>
              <a:t>22-26 March, 2022, IMD, MoES, New Delhi, India</a:t>
            </a:r>
          </a:p>
        </p:txBody>
      </p:sp>
      <p:sp>
        <p:nvSpPr>
          <p:cNvPr id="80" name="Objective of the paper : The objective of the paper is to propose an automated algorithm to classify LPS genesis over the BoB, broadly into in situ (due to the local processes) and downstream amplification (in which the westward propagating atmospheric d"/>
          <p:cNvSpPr txBox="1"/>
          <p:nvPr/>
        </p:nvSpPr>
        <p:spPr>
          <a:xfrm>
            <a:off x="45718" y="4494214"/>
            <a:ext cx="9052564" cy="32462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p>
            <a:pPr algn="just">
              <a:defRPr b="1">
                <a:solidFill>
                  <a:srgbClr val="FF0000"/>
                </a:solidFill>
                <a:latin typeface="Arial"/>
                <a:ea typeface="Arial"/>
                <a:cs typeface="Arial"/>
                <a:sym typeface="Arial"/>
              </a:defRPr>
            </a:pPr>
            <a:r>
              <a:t>Objective of the paper : </a:t>
            </a:r>
            <a:r>
              <a:rPr sz="1600">
                <a:solidFill>
                  <a:srgbClr val="000099"/>
                </a:solidFill>
              </a:rPr>
              <a:t>The objective of the paper is to propose an automated algorithm to classify LPS genesis over the BoB, broadly into in situ (due to the local processes) and downstream amplification (in which the westward propagating atmospheric disturbances from the Pacific amplify over the BoB). Despite its importance to the water security of the country, the fundamental genesis mechanisms of LPS are still not fully understood. In addition, although the current generation of general circulation models simulate LPS but they have relatively low skill in capturing LPS activity. Furthermore, in situ and downstream LPS genesis are not quantified in coupled models yet. Using this algorithm, we tracked the LPS activity in 11 models from the CMIP5.</a:t>
            </a:r>
            <a:endParaRPr>
              <a:solidFill>
                <a:srgbClr val="000099"/>
              </a:solidFill>
            </a:endParaRPr>
          </a:p>
          <a:p>
            <a:pPr algn="ctr">
              <a:defRPr b="1">
                <a:solidFill>
                  <a:srgbClr val="000099"/>
                </a:solidFill>
                <a:latin typeface="Arial"/>
                <a:ea typeface="Arial"/>
                <a:cs typeface="Arial"/>
                <a:sym typeface="Arial"/>
              </a:defRPr>
            </a:pPr>
          </a:p>
          <a:p>
            <a:pPr algn="ctr">
              <a:defRPr b="1">
                <a:solidFill>
                  <a:srgbClr val="000099"/>
                </a:solidFill>
                <a:latin typeface="Arial"/>
                <a:ea typeface="Arial"/>
                <a:cs typeface="Arial"/>
                <a:sym typeface="Arial"/>
              </a:defRPr>
            </a:pPr>
          </a:p>
          <a:p>
            <a:pPr algn="ctr">
              <a:defRPr b="1">
                <a:solidFill>
                  <a:srgbClr val="00009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Slide Number"/>
          <p:cNvSpPr txBox="1"/>
          <p:nvPr>
            <p:ph type="sldNum" sz="quarter" idx="4294967295"/>
          </p:nvPr>
        </p:nvSpPr>
        <p:spPr>
          <a:xfrm>
            <a:off x="8949743" y="6611936"/>
            <a:ext cx="194255" cy="280798"/>
          </a:xfrm>
          <a:prstGeom prst="rect">
            <a:avLst/>
          </a:prstGeom>
          <a:extLst>
            <a:ext uri="{C572A759-6A51-4108-AA02-DFA0A04FC94B}">
              <ma14:wrappingTextBoxFlag xmlns:ma14="http://schemas.microsoft.com/office/mac/drawingml/2011/main" val="1"/>
            </a:ext>
          </a:extLst>
        </p:spPr>
        <p:txBody>
          <a:bodyPr anchor="t"/>
          <a:lstStyle>
            <a:lvl1pPr>
              <a:defRPr b="1" sz="1400">
                <a:solidFill>
                  <a:srgbClr val="FFFFFF"/>
                </a:solidFill>
              </a:defRPr>
            </a:lvl1pPr>
          </a:lstStyle>
          <a:p>
            <a:pPr/>
            <a:fld id="{86CB4B4D-7CA3-9044-876B-883B54F8677D}" type="slidenum"/>
          </a:p>
        </p:txBody>
      </p:sp>
      <p:sp>
        <p:nvSpPr>
          <p:cNvPr id="83" name="Data, Methodology, Results &amp; Summary"/>
          <p:cNvSpPr txBox="1"/>
          <p:nvPr>
            <p:ph type="title" idx="4294967295"/>
          </p:nvPr>
        </p:nvSpPr>
        <p:spPr>
          <a:xfrm>
            <a:off x="209549" y="11112"/>
            <a:ext cx="8869365" cy="554038"/>
          </a:xfrm>
          <a:prstGeom prst="rect">
            <a:avLst/>
          </a:prstGeom>
        </p:spPr>
        <p:txBody>
          <a:bodyPr/>
          <a:lstStyle>
            <a:lvl1pPr>
              <a:defRPr b="1" sz="3200">
                <a:latin typeface="Arial"/>
                <a:ea typeface="Arial"/>
                <a:cs typeface="Arial"/>
                <a:sym typeface="Arial"/>
              </a:defRPr>
            </a:lvl1pPr>
          </a:lstStyle>
          <a:p>
            <a:pPr/>
            <a:r>
              <a:t>Data, Methodology, Results &amp; Summary  </a:t>
            </a:r>
          </a:p>
        </p:txBody>
      </p:sp>
      <p:grpSp>
        <p:nvGrpSpPr>
          <p:cNvPr id="86" name="Data &amp; Methodology: Daily mean sea level pressure, relative vorticity (𝜁) and winds at 850hPa, potential vorticity (PV) and temperature at 500hPa from ERAI and 11 CMIP5 models are considered for this study. The LPS activity in the models are tracked usi"/>
          <p:cNvGrpSpPr/>
          <p:nvPr/>
        </p:nvGrpSpPr>
        <p:grpSpPr>
          <a:xfrm>
            <a:off x="12700" y="876299"/>
            <a:ext cx="2780124" cy="3043623"/>
            <a:chOff x="0" y="0"/>
            <a:chExt cx="2780123" cy="3043621"/>
          </a:xfrm>
        </p:grpSpPr>
        <p:sp>
          <p:nvSpPr>
            <p:cNvPr id="84" name="Rectangle"/>
            <p:cNvSpPr/>
            <p:nvPr/>
          </p:nvSpPr>
          <p:spPr>
            <a:xfrm>
              <a:off x="0" y="-1"/>
              <a:ext cx="2780124" cy="3043623"/>
            </a:xfrm>
            <a:prstGeom prst="rect">
              <a:avLst/>
            </a:prstGeom>
            <a:solidFill>
              <a:srgbClr val="FFFFFF"/>
            </a:solidFill>
            <a:ln w="25400" cap="flat">
              <a:solidFill>
                <a:srgbClr val="415F8E"/>
              </a:solidFill>
              <a:prstDash val="solid"/>
              <a:round/>
            </a:ln>
            <a:effectLst/>
          </p:spPr>
          <p:txBody>
            <a:bodyPr wrap="square" lIns="45718" tIns="45718" rIns="45718" bIns="45718" numCol="1" anchor="t">
              <a:noAutofit/>
            </a:bodyPr>
            <a:lstStyle/>
            <a:p>
              <a:pPr algn="just">
                <a:defRPr sz="800">
                  <a:latin typeface="Arial"/>
                  <a:ea typeface="Arial"/>
                  <a:cs typeface="Arial"/>
                  <a:sym typeface="Arial"/>
                </a:defRPr>
              </a:pPr>
            </a:p>
          </p:txBody>
        </p:sp>
        <p:sp>
          <p:nvSpPr>
            <p:cNvPr id="85" name="Data &amp; Methodology: Daily mean sea level pressure, relative vorticity (𝜁) and winds at 850hPa, potential vorticity (PV) and temperature at 500hPa from ERAI and 11 CMIP5 models are considered for this study. The LPS activity in the models are tracked usi"/>
            <p:cNvSpPr txBox="1"/>
            <p:nvPr/>
          </p:nvSpPr>
          <p:spPr>
            <a:xfrm>
              <a:off x="12700" y="12700"/>
              <a:ext cx="2754724" cy="2927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000">
                  <a:latin typeface="Arial"/>
                  <a:ea typeface="Arial"/>
                  <a:cs typeface="Arial"/>
                  <a:sym typeface="Arial"/>
                </a:defRPr>
              </a:pPr>
              <a:r>
                <a:t>Data &amp; Methodology:</a:t>
              </a:r>
              <a:r>
                <a:rPr b="0" sz="900"/>
                <a:t> Daily mean sea level pressure, relative vorticity (𝜁) and winds at 850hPa, potential vorticity (PV) and temperature at 500hPa from ERAI and 11 CMIP5 models are considered for this study. The LPS activity in the models are tracked using the algorithm developed by Praveen et al. (2015). The LPS are classified broadly into in situ and downstream based on the propagation of 𝜁 anomaly from Pacific by defining a criteria and thresholds. This algorithm is automation of manual classification done by Meera et al. (2019), but with slightly modification of defining an additional category named </a:t>
              </a:r>
              <a:r>
                <a:rPr b="0" i="1" sz="900" u="sng"/>
                <a:t>“uncertain events”</a:t>
              </a:r>
              <a:r>
                <a:rPr b="0" sz="900"/>
                <a:t>. Uncertain events are LPS genesis where both in situ and downstream mechanisms are present. The information regarding the models and classification criteria are mentioned in Srujan et al. (2021). </a:t>
              </a:r>
              <a:endParaRPr sz="900"/>
            </a:p>
            <a:p>
              <a:pPr algn="just">
                <a:defRPr sz="900">
                  <a:latin typeface="Arial"/>
                  <a:ea typeface="Arial"/>
                  <a:cs typeface="Arial"/>
                  <a:sym typeface="Arial"/>
                </a:defRPr>
              </a:pPr>
            </a:p>
            <a:p>
              <a:pPr algn="just">
                <a:defRPr b="1" sz="800">
                  <a:latin typeface="Arial"/>
                  <a:ea typeface="Arial"/>
                  <a:cs typeface="Arial"/>
                  <a:sym typeface="Arial"/>
                </a:defRPr>
              </a:pPr>
              <a:r>
                <a:t>Reference:</a:t>
              </a:r>
              <a:r>
                <a:rPr b="0"/>
                <a:t> Praveen, V., Sandeep, S., &amp; Ajayamohan, R. S. (2015). On the Relationship between Mean Monsoon Precipitation and Low Pressure Systems in Climate Model Simulations, Journal of Climate, 28(13), 5305-5324.</a:t>
              </a:r>
            </a:p>
          </p:txBody>
        </p:sp>
      </p:grpSp>
      <p:pic>
        <p:nvPicPr>
          <p:cNvPr id="87" name="Fig08_fig_lat_lon_prop_vec_PV_adv.pdf" descr="Fig08_fig_lat_lon_prop_vec_PV_adv.pdf"/>
          <p:cNvPicPr>
            <a:picLocks noChangeAspect="1"/>
          </p:cNvPicPr>
          <p:nvPr/>
        </p:nvPicPr>
        <p:blipFill>
          <a:blip r:embed="rId2">
            <a:extLst/>
          </a:blip>
          <a:stretch>
            <a:fillRect/>
          </a:stretch>
        </p:blipFill>
        <p:spPr>
          <a:xfrm>
            <a:off x="2809625" y="887007"/>
            <a:ext cx="2700841" cy="3022371"/>
          </a:xfrm>
          <a:prstGeom prst="rect">
            <a:avLst/>
          </a:prstGeom>
          <a:ln w="12700">
            <a:miter lim="400000"/>
          </a:ln>
        </p:spPr>
      </p:pic>
      <p:pic>
        <p:nvPicPr>
          <p:cNvPr id="88" name="Fig03_fig_barchart_mon_distr_LPS_ERAI_CMIP5.pdf" descr="Fig03_fig_barchart_mon_distr_LPS_ERAI_CMIP5.pdf"/>
          <p:cNvPicPr>
            <a:picLocks noChangeAspect="1"/>
          </p:cNvPicPr>
          <p:nvPr/>
        </p:nvPicPr>
        <p:blipFill>
          <a:blip r:embed="rId3">
            <a:extLst/>
          </a:blip>
          <a:stretch>
            <a:fillRect/>
          </a:stretch>
        </p:blipFill>
        <p:spPr>
          <a:xfrm>
            <a:off x="7162" y="3944220"/>
            <a:ext cx="5575471" cy="2064990"/>
          </a:xfrm>
          <a:prstGeom prst="rect">
            <a:avLst/>
          </a:prstGeom>
          <a:ln w="12700">
            <a:miter lim="400000"/>
          </a:ln>
        </p:spPr>
      </p:pic>
      <p:sp>
        <p:nvSpPr>
          <p:cNvPr id="89" name="Fig. 3 Average monthly frequency of the downstream, in situ, and uncertain LPS for (a) ERAI reanalysis for the period 1979–2017 and (b) ensemble mean of 11 CMIP5 models for the period 1979–2005. The error bars in (b) indicate the inter-model spread (±1 s"/>
          <p:cNvSpPr txBox="1"/>
          <p:nvPr/>
        </p:nvSpPr>
        <p:spPr>
          <a:xfrm>
            <a:off x="-5909" y="5936935"/>
            <a:ext cx="5550812" cy="431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defTabSz="457200">
              <a:spcBef>
                <a:spcPts val="1600"/>
              </a:spcBef>
              <a:defRPr b="1" sz="800">
                <a:solidFill>
                  <a:srgbClr val="1C1D1E"/>
                </a:solidFill>
                <a:latin typeface="Arial"/>
                <a:ea typeface="Arial"/>
                <a:cs typeface="Arial"/>
                <a:sym typeface="Arial"/>
              </a:defRPr>
            </a:pPr>
            <a:r>
              <a:t>Fig. 3 </a:t>
            </a:r>
            <a:r>
              <a:rPr b="0"/>
              <a:t>Average monthly frequency of the downstream, in situ, and uncertain LPS for (a) ERAI reanalysis for the period 1979–2017 and (b) ensemble mean of 11 CMIP5 models for the period 1979–2005. The error bars in (b) indicate the inter-model spread (±1 standard deviation) in the LPS frequency for each month.</a:t>
            </a:r>
          </a:p>
        </p:txBody>
      </p:sp>
      <p:sp>
        <p:nvSpPr>
          <p:cNvPr id="90" name="Fig. 1 June to September climatology of track density (units: no. of low-pressure system [LPS] per grid per season) and LPS propagation vectors (units: m s−1) for (a) ERAI and (b) multi-model ensemble of CMIP5; storm centered composites of 500 hPa–300 hP"/>
          <p:cNvSpPr txBox="1"/>
          <p:nvPr/>
        </p:nvSpPr>
        <p:spPr>
          <a:xfrm>
            <a:off x="5608713" y="882335"/>
            <a:ext cx="3512404" cy="11168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defTabSz="457200">
              <a:spcBef>
                <a:spcPts val="1600"/>
              </a:spcBef>
              <a:defRPr b="1" sz="800">
                <a:solidFill>
                  <a:srgbClr val="1C1D1E"/>
                </a:solidFill>
                <a:latin typeface="Arial"/>
                <a:ea typeface="Arial"/>
                <a:cs typeface="Arial"/>
                <a:sym typeface="Arial"/>
              </a:defRPr>
            </a:pPr>
            <a:r>
              <a:t>Fig. 1</a:t>
            </a:r>
            <a:r>
              <a:rPr b="0"/>
              <a:t> June to September climatology of track density (units: no. of low-pressure system [LPS] per grid per season) and LPS propagation vectors (units: m s−1) for (a) ERAI and (b) multi-model ensemble of CMIP5; storm centered composites of 500 hPa–300 hPa average potential vorticity (contours; units: PVU) and potential vorticity advection (shading; units: PVU day−1) for (c) ERAI, and (d) multi-model ensemble mean of CMIP5.The latitudes and longitudes in (c) and (d) are relative latitudes and longitudes with respect to the LPS center. The calculations are done for the period 1979–2005.</a:t>
            </a:r>
          </a:p>
        </p:txBody>
      </p:sp>
      <p:pic>
        <p:nvPicPr>
          <p:cNvPr id="91" name="Fig02_fig_hovmuller_insitu_downstream.pdf" descr="Fig02_fig_hovmuller_insitu_downstream.pdf"/>
          <p:cNvPicPr>
            <a:picLocks noChangeAspect="1"/>
          </p:cNvPicPr>
          <p:nvPr/>
        </p:nvPicPr>
        <p:blipFill>
          <a:blip r:embed="rId4">
            <a:extLst/>
          </a:blip>
          <a:stretch>
            <a:fillRect/>
          </a:stretch>
        </p:blipFill>
        <p:spPr>
          <a:xfrm>
            <a:off x="5559025" y="1995097"/>
            <a:ext cx="3611780" cy="2765638"/>
          </a:xfrm>
          <a:prstGeom prst="rect">
            <a:avLst/>
          </a:prstGeom>
          <a:ln w="12700">
            <a:miter lim="400000"/>
          </a:ln>
        </p:spPr>
      </p:pic>
      <p:sp>
        <p:nvSpPr>
          <p:cNvPr id="92" name="Line"/>
          <p:cNvSpPr/>
          <p:nvPr/>
        </p:nvSpPr>
        <p:spPr>
          <a:xfrm>
            <a:off x="5543903" y="1968055"/>
            <a:ext cx="3611782" cy="2"/>
          </a:xfrm>
          <a:prstGeom prst="line">
            <a:avLst/>
          </a:prstGeom>
          <a:ln w="25400">
            <a:solidFill>
              <a:srgbClr val="415F8E"/>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93" name="Line"/>
          <p:cNvSpPr/>
          <p:nvPr/>
        </p:nvSpPr>
        <p:spPr>
          <a:xfrm>
            <a:off x="2793999" y="3924300"/>
            <a:ext cx="2731988" cy="0"/>
          </a:xfrm>
          <a:prstGeom prst="line">
            <a:avLst/>
          </a:prstGeom>
          <a:ln w="25400">
            <a:solidFill>
              <a:srgbClr val="415F8E"/>
            </a:solidFill>
          </a:ln>
          <a:effectLst>
            <a:outerShdw sx="100000" sy="100000" kx="0" ky="0" algn="b" rotWithShape="0" blurRad="38100" dist="0" dir="5400000">
              <a:srgbClr val="000000">
                <a:alpha val="38000"/>
              </a:srgbClr>
            </a:outerShdw>
          </a:effectLst>
        </p:spPr>
        <p:txBody>
          <a:bodyPr lIns="45718" tIns="45718" rIns="45718" bIns="45718"/>
          <a:lstStyle/>
          <a:p>
            <a:pPr/>
          </a:p>
        </p:txBody>
      </p:sp>
      <p:sp>
        <p:nvSpPr>
          <p:cNvPr id="94" name="Line"/>
          <p:cNvSpPr/>
          <p:nvPr/>
        </p:nvSpPr>
        <p:spPr>
          <a:xfrm flipV="1">
            <a:off x="5537200" y="1951357"/>
            <a:ext cx="0" cy="1985643"/>
          </a:xfrm>
          <a:prstGeom prst="line">
            <a:avLst/>
          </a:prstGeom>
          <a:ln w="25400">
            <a:solidFill>
              <a:srgbClr val="415F8E"/>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95" name="Publication: Srujan, K. S. S. S., Sandeep, S., &amp; Suhas, E. (2021). Downstream and in situ genesis of monsoon low-pressure systems in climate models. Earth and Space Science, 8, e2021EA001741. https://doi.org/10.1029/2021EA001741"/>
          <p:cNvSpPr txBox="1"/>
          <p:nvPr/>
        </p:nvSpPr>
        <p:spPr>
          <a:xfrm>
            <a:off x="-4836" y="6342777"/>
            <a:ext cx="8514035" cy="3167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defTabSz="457200">
              <a:defRPr b="1" sz="800">
                <a:solidFill>
                  <a:srgbClr val="212529"/>
                </a:solidFill>
                <a:latin typeface="Arial"/>
                <a:ea typeface="Arial"/>
                <a:cs typeface="Arial"/>
                <a:sym typeface="Arial"/>
              </a:defRPr>
            </a:pPr>
            <a:r>
              <a:t>Publication:</a:t>
            </a:r>
            <a:r>
              <a:rPr b="0"/>
              <a:t> Srujan, K. S. S. S., Sandeep, S., &amp; Suhas, E. (2021). Downstream and in situ genesis of monsoon low-pressure systems in climate models. </a:t>
            </a:r>
            <a:r>
              <a:rPr b="0" i="1"/>
              <a:t>Earth and Space Science, 8,</a:t>
            </a:r>
            <a:r>
              <a:rPr b="0"/>
              <a:t> e2021EA001741. </a:t>
            </a:r>
            <a:r>
              <a:rPr b="0">
                <a:solidFill>
                  <a:srgbClr val="0433FF"/>
                </a:solidFill>
              </a:rPr>
              <a:t>https://doi.org/10.1029/2021EA001741</a:t>
            </a:r>
          </a:p>
        </p:txBody>
      </p:sp>
      <p:sp>
        <p:nvSpPr>
          <p:cNvPr id="96" name="Fig. 2 Lead lag composite of 𝜁 at 850hPa"/>
          <p:cNvSpPr txBox="1"/>
          <p:nvPr/>
        </p:nvSpPr>
        <p:spPr>
          <a:xfrm>
            <a:off x="5613822" y="4722956"/>
            <a:ext cx="1955654" cy="243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800">
                <a:latin typeface="Arial"/>
                <a:ea typeface="Arial"/>
                <a:cs typeface="Arial"/>
                <a:sym typeface="Arial"/>
              </a:defRPr>
            </a:pPr>
            <a:r>
              <a:t>Fig. 2 </a:t>
            </a:r>
            <a:r>
              <a:rPr b="0"/>
              <a:t>Lead lag composite of 𝜁 at 850hPa</a:t>
            </a:r>
          </a:p>
        </p:txBody>
      </p:sp>
      <p:sp>
        <p:nvSpPr>
          <p:cNvPr id="97" name="Line"/>
          <p:cNvSpPr/>
          <p:nvPr/>
        </p:nvSpPr>
        <p:spPr>
          <a:xfrm>
            <a:off x="5531203" y="4914455"/>
            <a:ext cx="3611782" cy="2"/>
          </a:xfrm>
          <a:prstGeom prst="line">
            <a:avLst/>
          </a:prstGeom>
          <a:ln w="25400">
            <a:solidFill>
              <a:srgbClr val="415F8E"/>
            </a:solidFil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98" name="Summary: 1) Substantial inter model variability has been observed and all models have predominantly in situ LPS genesis mechanisms inline with the observations.…"/>
          <p:cNvSpPr txBox="1"/>
          <p:nvPr/>
        </p:nvSpPr>
        <p:spPr>
          <a:xfrm>
            <a:off x="5543532" y="4955145"/>
            <a:ext cx="3587123" cy="14846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900">
                <a:latin typeface="Arial"/>
                <a:ea typeface="Arial"/>
                <a:cs typeface="Arial"/>
                <a:sym typeface="Arial"/>
              </a:defRPr>
            </a:pPr>
            <a:r>
              <a:t>Summary:</a:t>
            </a:r>
            <a:r>
              <a:rPr b="0"/>
              <a:t> </a:t>
            </a:r>
            <a:r>
              <a:t>1)</a:t>
            </a:r>
            <a:r>
              <a:rPr b="0"/>
              <a:t> Substantial inter model variability has been observed and all models have predominantly in situ LPS genesis mechanisms inline with the observations.</a:t>
            </a:r>
          </a:p>
          <a:p>
            <a:pPr>
              <a:defRPr b="1" sz="900">
                <a:latin typeface="Arial"/>
                <a:ea typeface="Arial"/>
                <a:cs typeface="Arial"/>
                <a:sym typeface="Arial"/>
              </a:defRPr>
            </a:pPr>
            <a:r>
              <a:t>2)</a:t>
            </a:r>
            <a:r>
              <a:rPr b="0"/>
              <a:t> A weaker PV advection causes a weaker and incoherent propagation of LPS in CMIP5 models. </a:t>
            </a:r>
          </a:p>
          <a:p>
            <a:pPr>
              <a:defRPr b="1" sz="900">
                <a:latin typeface="Arial"/>
                <a:ea typeface="Arial"/>
                <a:cs typeface="Arial"/>
                <a:sym typeface="Arial"/>
              </a:defRPr>
            </a:pPr>
            <a:r>
              <a:t>3)</a:t>
            </a:r>
            <a:r>
              <a:rPr b="0"/>
              <a:t> The core region of LPS genesis is shifted northward with majority of them forming over land in CMIP5 models. </a:t>
            </a:r>
          </a:p>
          <a:p>
            <a:pPr>
              <a:defRPr b="1" sz="900">
                <a:latin typeface="Arial"/>
                <a:ea typeface="Arial"/>
                <a:cs typeface="Arial"/>
                <a:sym typeface="Arial"/>
              </a:defRPr>
            </a:pPr>
            <a:r>
              <a:t>4)</a:t>
            </a:r>
            <a:r>
              <a:rPr b="0"/>
              <a:t> The genesis of downstream LPS happens too early in monsoon season(June and July) whereas it peaks in August and September in observations. </a:t>
            </a:r>
          </a:p>
          <a:p>
            <a:pPr>
              <a:defRPr sz="900">
                <a:latin typeface="Arial"/>
                <a:ea typeface="Arial"/>
                <a:cs typeface="Arial"/>
                <a:sym typeface="Arial"/>
              </a:defRPr>
            </a:pPr>
            <a:r>
              <a: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IITR_PPT_Template">
  <a:themeElements>
    <a:clrScheme name="IITR_PP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IITR_PPT_Template">
      <a:majorFont>
        <a:latin typeface="Helvetica"/>
        <a:ea typeface="Helvetica"/>
        <a:cs typeface="Helvetica"/>
      </a:majorFont>
      <a:minorFont>
        <a:latin typeface="Calibri"/>
        <a:ea typeface="Calibri"/>
        <a:cs typeface="Calibri"/>
      </a:minorFont>
    </a:fontScheme>
    <a:fmtScheme name="IITR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ITR_PPT_Template">
  <a:themeElements>
    <a:clrScheme name="IITR_PP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IITR_PPT_Template">
      <a:majorFont>
        <a:latin typeface="Helvetica"/>
        <a:ea typeface="Helvetica"/>
        <a:cs typeface="Helvetica"/>
      </a:majorFont>
      <a:minorFont>
        <a:latin typeface="Calibri"/>
        <a:ea typeface="Calibri"/>
        <a:cs typeface="Calibri"/>
      </a:minorFont>
    </a:fontScheme>
    <a:fmtScheme name="IITR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